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74" r:id="rId11"/>
    <p:sldId id="269" r:id="rId12"/>
    <p:sldId id="278" r:id="rId13"/>
    <p:sldId id="275" r:id="rId14"/>
    <p:sldId id="276" r:id="rId15"/>
    <p:sldId id="277" r:id="rId16"/>
    <p:sldId id="27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5" autoAdjust="0"/>
    <p:restoredTop sz="94660"/>
  </p:normalViewPr>
  <p:slideViewPr>
    <p:cSldViewPr snapToGrid="0">
      <p:cViewPr>
        <p:scale>
          <a:sx n="75" d="100"/>
          <a:sy n="75" d="100"/>
        </p:scale>
        <p:origin x="1428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647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34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03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11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09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6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847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94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75A45-EFF9-421C-95CB-3CA16A819D2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5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45123"/>
            <a:ext cx="9144000" cy="2387600"/>
          </a:xfrm>
        </p:spPr>
        <p:txBody>
          <a:bodyPr/>
          <a:lstStyle/>
          <a:p>
            <a:r>
              <a:rPr lang="ru-RU" dirty="0" smtClean="0"/>
              <a:t>Лекция №2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3100" y="3227134"/>
            <a:ext cx="11176000" cy="165576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Тема:	Комплекс требований, предъявляемых к ЛА ГА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8347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1600"/>
            <a:ext cx="11061700" cy="6578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Экономические параметры </a:t>
            </a:r>
            <a:r>
              <a:rPr lang="ru-RU" dirty="0" smtClean="0"/>
              <a:t>- это параметры, характеризующие затраты на проектирование, изготовление, испытания и эксплуатацию ЛА.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ЭТТ включают в себя ЛТХ и ЭТХ нового ЛА, экономические и другие параметры и свойства, задаваемые заказчиком.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i="1" u="sng" dirty="0" smtClean="0"/>
              <a:t>ЭТТ можно разделить на следующие основные группы:</a:t>
            </a:r>
          </a:p>
          <a:p>
            <a:pPr marL="0" indent="0">
              <a:buNone/>
            </a:pPr>
            <a:r>
              <a:rPr lang="ru-RU" dirty="0" smtClean="0"/>
              <a:t>-	требования к ЛТХ, коммерческой нагрузке, оборудованию, составу экипажа;</a:t>
            </a:r>
          </a:p>
          <a:p>
            <a:pPr marL="0" indent="0">
              <a:buNone/>
            </a:pPr>
            <a:r>
              <a:rPr lang="ru-RU" dirty="0" smtClean="0"/>
              <a:t>-	требования к комфортабельности, производственной и эксплуатационной технологичности;</a:t>
            </a:r>
          </a:p>
          <a:p>
            <a:pPr marL="0" indent="0">
              <a:buNone/>
            </a:pPr>
            <a:r>
              <a:rPr lang="ru-RU" dirty="0" smtClean="0"/>
              <a:t>-	специфические требования к конструкции, компоновке, силовой установке, оборудованию, обусловленные особенностями применения проектируемого 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158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65900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3.	Характерные массы летательного аппарата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6968"/>
            <a:ext cx="10515600" cy="528999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/>
              <a:t>При проектировании и эксплуатации ЛА, оценке его эффективности и технического уровня используются определенные понятия и термины, касающиеся массы ЛА.</a:t>
            </a:r>
          </a:p>
          <a:p>
            <a:pPr marL="0" indent="0" algn="just">
              <a:buNone/>
            </a:pPr>
            <a:endParaRPr lang="ru-RU" sz="3600" dirty="0"/>
          </a:p>
          <a:p>
            <a:pPr marL="0" indent="0" algn="just">
              <a:buNone/>
            </a:pPr>
            <a:r>
              <a:rPr lang="ru-RU" sz="3600" dirty="0" smtClean="0"/>
              <a:t>Дадим определения некоторым часто используемым характерным массам ЛА и покажем их взаимосвязь (рисунок).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34849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42" y="727322"/>
            <a:ext cx="11493257" cy="57580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5634" y="204103"/>
            <a:ext cx="8778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Взаимосвязь характерных масс летательного аппарата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377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431800"/>
            <a:ext cx="11518900" cy="63373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Максимальная взлетная масса </a:t>
            </a:r>
            <a:r>
              <a:rPr lang="ru-RU" sz="3200" dirty="0" smtClean="0"/>
              <a:t>- наибольшая масса ЛА на старте, разрешенная в эксплуатации.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Полетная масса </a:t>
            </a:r>
            <a:r>
              <a:rPr lang="ru-RU" sz="3200" dirty="0" smtClean="0"/>
              <a:t>- мгновенное значение изменяющейся массы ЛА в полете.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Максимальная посадочная масса </a:t>
            </a:r>
            <a:r>
              <a:rPr lang="ru-RU" sz="3200" dirty="0" smtClean="0"/>
              <a:t>- наибольшая масса ЛА, разрешенная в эксплуатации, при которой разрешается производить посадки (кроме вынужденных).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Масса коммерческой нагрузки </a:t>
            </a:r>
            <a:r>
              <a:rPr lang="ru-RU" sz="3200" dirty="0" smtClean="0"/>
              <a:t>- масса пассажиров, багажа, почты, грузов.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Потребный запас топлива </a:t>
            </a:r>
            <a:r>
              <a:rPr lang="ru-RU" sz="3200" dirty="0" smtClean="0"/>
              <a:t>- потребный на полет запас топлива, состоящий из основного и резервного запасов топлива.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58559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165100"/>
            <a:ext cx="11823700" cy="6692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Основной запас топлива </a:t>
            </a:r>
            <a:r>
              <a:rPr lang="ru-RU" dirty="0" smtClean="0"/>
              <a:t>- масса топлива, расходуемая при запуске и прогреве двигателя, рулении, взлете, полете по маршруту, заходе на посадку и посадке, определяется при принятых прогнозируемых условиях (температура наружного воздуха и скорость ветра по трассе), а также при выдерживании расчетных режимов и профиля полета.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Резервный запас </a:t>
            </a:r>
            <a:r>
              <a:rPr lang="ru-RU" dirty="0" smtClean="0"/>
              <a:t>топлива - запас топлива, состоящий из аэронавигационного и компенсационного запасов топлива.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Аэронавигационный запас топлива </a:t>
            </a:r>
            <a:r>
              <a:rPr lang="ru-RU" dirty="0" smtClean="0"/>
              <a:t>- масса топлива, необходимая для ухода на второй круг и выполнения полета на запасной аэродром с расчетной точки полета по маршруту в прогнозируемых метеоусловиях, на рекомендованной </a:t>
            </a:r>
          </a:p>
          <a:p>
            <a:pPr marL="0" indent="0" algn="just">
              <a:buNone/>
            </a:pPr>
            <a:r>
              <a:rPr lang="ru-RU" dirty="0" smtClean="0"/>
              <a:t>высоте со скоростью, соответствующей минимальному километровому расходу топлива; выполнения полета на режиме ожидания над запасным аэродромом в течение 30 мин; осуществления захода на посадку до высоты принятия решения.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930525" y="5399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275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81000"/>
            <a:ext cx="10515600" cy="6172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	Компенсационный запас топлива </a:t>
            </a:r>
            <a:r>
              <a:rPr lang="ru-RU" sz="3200" dirty="0" smtClean="0"/>
              <a:t>- масса топлива, необходимая для компенсации погрешностей, связанных с точностью самолетовождения и </a:t>
            </a:r>
            <a:r>
              <a:rPr lang="ru-RU" sz="3200" dirty="0" err="1" smtClean="0"/>
              <a:t>топливоизмерительных</a:t>
            </a:r>
            <a:r>
              <a:rPr lang="ru-RU" sz="3200" dirty="0" smtClean="0"/>
              <a:t> систем, с разбросом индивидуальных характеристик эксплуатируемых самолетов и двигателей, с возможными отклонениями метеорологических условий от прогнозируемых, а также дополнительное количество топлива, необходимое для компенсации методических погрешностей расчета потребного на полет запаса топлива. </a:t>
            </a:r>
          </a:p>
          <a:p>
            <a:pPr marL="0" indent="0" algn="just">
              <a:buNone/>
            </a:pPr>
            <a:r>
              <a:rPr lang="ru-RU" sz="3200" dirty="0" smtClean="0"/>
              <a:t>	Масса устанавливаемого компенсационного запаса топлива должна быть </a:t>
            </a:r>
            <a:r>
              <a:rPr lang="ru-RU" sz="3200" b="1" dirty="0" smtClean="0">
                <a:solidFill>
                  <a:srgbClr val="FF0000"/>
                </a:solidFill>
              </a:rPr>
              <a:t>не менее 3% </a:t>
            </a:r>
            <a:r>
              <a:rPr lang="ru-RU" sz="3200" dirty="0" smtClean="0"/>
              <a:t>от массы основного запаса топлива.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62294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139700"/>
            <a:ext cx="11684000" cy="6527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Снаряжение</a:t>
            </a:r>
            <a:r>
              <a:rPr lang="ru-RU" dirty="0" smtClean="0"/>
              <a:t> - съемное оборудование, без которого полет ЛА возможен и состав которого может изменяться в зависимости от характера </a:t>
            </a:r>
            <a:r>
              <a:rPr lang="ru-RU" dirty="0" err="1" smtClean="0"/>
              <a:t>ли¬ний</a:t>
            </a:r>
            <a:r>
              <a:rPr lang="ru-RU" dirty="0" smtClean="0"/>
              <a:t> и условий эксплуатации. К снаряжению, кроме того, относится экипаж, включая бортпроводников, масло для двигателей, </a:t>
            </a:r>
            <a:r>
              <a:rPr lang="ru-RU" dirty="0" err="1" smtClean="0"/>
              <a:t>невырабатываемый</a:t>
            </a:r>
            <a:r>
              <a:rPr lang="ru-RU" dirty="0" smtClean="0"/>
              <a:t> остаток топлива и запас продуктов в буфете.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Масса пустого </a:t>
            </a:r>
            <a:r>
              <a:rPr lang="ru-RU" dirty="0" smtClean="0"/>
              <a:t>- масса ЛА без коммерческой нагрузки, топлива и снаряжения.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Масса снаряженного </a:t>
            </a:r>
            <a:r>
              <a:rPr lang="ru-RU" dirty="0" smtClean="0"/>
              <a:t>(масса пустого снаряженного) - сумма массы пустого ЛА и массы снаряжения.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Максимальная масса без топлива </a:t>
            </a:r>
            <a:r>
              <a:rPr lang="ru-RU" dirty="0" smtClean="0"/>
              <a:t>- сумма массы пустого ЛА, массы снаряжения и максимальной массы коммерческой нагрузки.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Полезная нагрузка </a:t>
            </a:r>
            <a:r>
              <a:rPr lang="ru-RU" dirty="0" smtClean="0"/>
              <a:t>- сумма масс коммерческой нагрузки и топлива.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Полная нагрузка </a:t>
            </a:r>
            <a:r>
              <a:rPr lang="ru-RU" dirty="0" smtClean="0"/>
              <a:t>- сумма масс коммерческой нагрузки, топлива и снаряжения (или сумма массы полезной нагрузки и снаряжения).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58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Учебные вопросы: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ru-RU" sz="3600" dirty="0" smtClean="0"/>
              <a:t>Общие технические требования	</a:t>
            </a:r>
          </a:p>
          <a:p>
            <a:pPr marL="514350" indent="-514350">
              <a:buAutoNum type="arabicPlain"/>
            </a:pPr>
            <a:r>
              <a:rPr lang="ru-RU" sz="3600" dirty="0" smtClean="0"/>
              <a:t>Эксплуатационно-технические требования</a:t>
            </a:r>
          </a:p>
          <a:p>
            <a:pPr marL="514350" indent="-514350">
              <a:buAutoNum type="arabicPlain"/>
            </a:pPr>
            <a:r>
              <a:rPr lang="ru-RU" sz="3600" dirty="0" smtClean="0"/>
              <a:t>Характерные массы летательного аппарата	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03206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09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1. Общие технические требования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3272"/>
            <a:ext cx="10515600" cy="514369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ОТТ</a:t>
            </a:r>
            <a:r>
              <a:rPr lang="ru-RU" sz="3600" dirty="0" smtClean="0"/>
              <a:t> содержат минимальный набор требований, направленных на обеспечение безопасности полетов. </a:t>
            </a:r>
          </a:p>
          <a:p>
            <a:pPr marL="0" indent="0" algn="just">
              <a:buNone/>
            </a:pPr>
            <a:r>
              <a:rPr lang="ru-RU" sz="3600" dirty="0"/>
              <a:t>	</a:t>
            </a:r>
            <a:r>
              <a:rPr lang="ru-RU" sz="3600" dirty="0" smtClean="0"/>
              <a:t>Они вырабатываются на основе глубоких и обширных теоретических и экспериментальных исследований, а также с учетом практики проектирования и опыта эксплуатации ЛА. </a:t>
            </a:r>
          </a:p>
          <a:p>
            <a:pPr marL="0" indent="0" algn="just">
              <a:buNone/>
            </a:pPr>
            <a:r>
              <a:rPr lang="ru-RU" sz="3600" dirty="0"/>
              <a:t>	</a:t>
            </a:r>
            <a:r>
              <a:rPr lang="ru-RU" sz="3600" dirty="0" smtClean="0"/>
              <a:t>Каждый ЛА при поступлении в эксплуатацию должен соответствовать этим требованиям, т.е. должна быть обеспечена его летная годность.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091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307720"/>
            <a:ext cx="11785600" cy="65502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Летная годность </a:t>
            </a:r>
            <a:r>
              <a:rPr lang="ru-RU" dirty="0" smtClean="0"/>
              <a:t>- это комплексная характеристика ЛА, определяемая реализованными в его конструкции принципами и решениями, позволяющая совершать безопасные полеты в ожидаемых условиях и при установленных методах эксплуатации.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	Деятельность по подтверждению соответствия ЛА установленным требованиям называется </a:t>
            </a:r>
            <a:r>
              <a:rPr lang="ru-RU" b="1" dirty="0" smtClean="0">
                <a:solidFill>
                  <a:srgbClr val="FF0000"/>
                </a:solidFill>
              </a:rPr>
              <a:t>сертификацией.</a:t>
            </a:r>
            <a:r>
              <a:rPr lang="ru-RU" dirty="0" smtClean="0"/>
              <a:t>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Сертификация АТ является частью системы обеспечения безопасности полетов в ГА и направлена на обеспечение допуска в эксплуатацию гражданской АТ, соответствующей государственным требованиям к летной годности и охране окружающей среды. Соответствие объекта сертификации установленным требованиям удостоверяется документом, выдаваемым специально уполномоченным органом, на который возложены организация и проведение обязательной сертификации АТ гражданского назначения.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908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266700"/>
            <a:ext cx="11607800" cy="62991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Требования к ЛА и процедуры проведения сертификации содержатся в Авиационных правилах (АП).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Авиационные правила </a:t>
            </a:r>
            <a:r>
              <a:rPr lang="ru-RU" dirty="0" smtClean="0"/>
              <a:t>- это свод требований, процедур и норм, выполнение которых является обязательным условием обеспечения безопасности полетов и охраны окружающей среды.</a:t>
            </a:r>
          </a:p>
          <a:p>
            <a:pPr marL="0" indent="0" algn="just">
              <a:buNone/>
            </a:pPr>
            <a:r>
              <a:rPr lang="ru-RU" dirty="0" smtClean="0"/>
              <a:t>К настоящему времени сформирована отечественная система АП, максимально гармонизированная с соответствующими АП США и объединенной Европы. </a:t>
            </a:r>
          </a:p>
          <a:p>
            <a:pPr marL="0" indent="0" algn="just">
              <a:buNone/>
            </a:pPr>
            <a:r>
              <a:rPr lang="ru-RU" dirty="0" smtClean="0"/>
              <a:t>В нее входят:</a:t>
            </a:r>
          </a:p>
          <a:p>
            <a:pPr marL="0" indent="0" algn="just">
              <a:buNone/>
            </a:pPr>
            <a:r>
              <a:rPr lang="ru-RU" dirty="0" smtClean="0"/>
              <a:t>-	процедуры сертификации АТ и ее производства;</a:t>
            </a:r>
          </a:p>
          <a:p>
            <a:pPr marL="0" indent="0" algn="just">
              <a:buNone/>
            </a:pPr>
            <a:r>
              <a:rPr lang="ru-RU" dirty="0" smtClean="0"/>
              <a:t>-	нормы летной годности АТ - воздушных судов, маршевых двигателей, вспомогательных двигателей и воздушных винтов;</a:t>
            </a:r>
          </a:p>
          <a:p>
            <a:pPr algn="just">
              <a:buFontTx/>
              <a:buChar char="-"/>
            </a:pPr>
            <a:r>
              <a:rPr lang="ru-RU" dirty="0" smtClean="0"/>
              <a:t>нормы эмиссии (выбросов в атмосферу) вредных веществ для авиационных двигателей; </a:t>
            </a:r>
          </a:p>
          <a:p>
            <a:pPr algn="just">
              <a:buFontTx/>
              <a:buChar char="-"/>
            </a:pPr>
            <a:r>
              <a:rPr lang="ru-RU" dirty="0" smtClean="0"/>
              <a:t>стандарты по шуму воздушных судов на местности;</a:t>
            </a:r>
          </a:p>
          <a:p>
            <a:pPr marL="0" indent="0" algn="just">
              <a:buNone/>
            </a:pPr>
            <a:r>
              <a:rPr lang="ru-RU" dirty="0" smtClean="0"/>
              <a:t>-	другие авиационные правила, обеспечивающие проведение сертификации АТ и поддержание ее летной годности.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353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362585"/>
            <a:ext cx="11696700" cy="62287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О</a:t>
            </a:r>
            <a:r>
              <a:rPr lang="ru-RU" sz="3600" dirty="0" smtClean="0"/>
              <a:t>собое внимание уделяется </a:t>
            </a:r>
            <a:r>
              <a:rPr lang="ru-RU" sz="3600" b="1" dirty="0" smtClean="0">
                <a:solidFill>
                  <a:srgbClr val="FF0000"/>
                </a:solidFill>
              </a:rPr>
              <a:t>Нормам летной годности (НЛГ) самолетов</a:t>
            </a:r>
            <a:r>
              <a:rPr lang="ru-RU" sz="3600" dirty="0" smtClean="0"/>
              <a:t>:</a:t>
            </a:r>
          </a:p>
          <a:p>
            <a:pPr marL="0" indent="0" algn="just">
              <a:buNone/>
            </a:pPr>
            <a:r>
              <a:rPr lang="ru-RU" sz="3600" dirty="0" smtClean="0"/>
              <a:t>-	АП-23. Авиационные правила, часть 23. Нормы летной годности гражданских легких самолетов;</a:t>
            </a:r>
          </a:p>
          <a:p>
            <a:pPr marL="0" indent="0" algn="just">
              <a:buNone/>
            </a:pPr>
            <a:r>
              <a:rPr lang="ru-RU" sz="3600" dirty="0" smtClean="0"/>
              <a:t>-	АП-25. Авиационные правила, часть 25. Нормы летной годности самолетов транспортной категории.</a:t>
            </a:r>
          </a:p>
          <a:p>
            <a:pPr marL="0" indent="0" algn="just">
              <a:buNone/>
            </a:pPr>
            <a:r>
              <a:rPr lang="ru-RU" sz="3600" dirty="0" smtClean="0"/>
              <a:t>	В них содержатся требования к конструкции, параметрам, характеристикам и летным качествам самолетов, направленные на обеспечение безопасности полетов.</a:t>
            </a:r>
          </a:p>
          <a:p>
            <a:pPr marL="0" indent="0" algn="just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04598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67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2.	Эксплуатационно-технические требования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9240"/>
            <a:ext cx="10515600" cy="56998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/>
              <a:t>	Любой ЛА характеризуется набором свойств и параметров, среди которых можно выделить </a:t>
            </a:r>
            <a:r>
              <a:rPr lang="ru-RU" sz="3200" b="1" dirty="0" smtClean="0">
                <a:solidFill>
                  <a:srgbClr val="FF0000"/>
                </a:solidFill>
              </a:rPr>
              <a:t>функциональные свойства, эксплуатационные свойства, комфортабельность, производственную технологичность, конструктивные и экономические параметры.</a:t>
            </a:r>
          </a:p>
          <a:p>
            <a:pPr marL="0" indent="0" algn="just"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Функциональные свойства </a:t>
            </a:r>
            <a:r>
              <a:rPr lang="ru-RU" sz="3200" dirty="0" smtClean="0"/>
              <a:t>- это совокупность свойств ЛА, характеризующих его назначение. К этой группе свойств можно отнести: дальность полета, крейсерскую скорость полета, </a:t>
            </a:r>
            <a:r>
              <a:rPr lang="ru-RU" sz="3200" dirty="0" err="1" smtClean="0"/>
              <a:t>пассажировместимость</a:t>
            </a:r>
            <a:r>
              <a:rPr lang="ru-RU" sz="3200" dirty="0" smtClean="0"/>
              <a:t> или массу коммерческой нагрузки, класс аэродрома базирования и др. Это так называемые летно-технические характеристики (ЛТХ).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4720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55448"/>
            <a:ext cx="11709400" cy="65120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Эксплуатационные свойства </a:t>
            </a:r>
            <a:r>
              <a:rPr lang="ru-RU" sz="3200" dirty="0" smtClean="0"/>
              <a:t>- это совокупность свойств ЛА, которые проявляются в процессе эксплуатации. </a:t>
            </a:r>
          </a:p>
          <a:p>
            <a:pPr marL="0" indent="0" algn="just">
              <a:buNone/>
            </a:pPr>
            <a:r>
              <a:rPr lang="ru-RU" sz="3200" dirty="0" smtClean="0"/>
              <a:t>К ним относятся: </a:t>
            </a:r>
            <a:r>
              <a:rPr lang="ru-RU" sz="3200" i="1" dirty="0" smtClean="0">
                <a:solidFill>
                  <a:srgbClr val="FF0000"/>
                </a:solidFill>
              </a:rPr>
              <a:t>надежность, живучесть, безопасность и эксплуатационная технологичность.</a:t>
            </a:r>
            <a:r>
              <a:rPr lang="ru-RU" sz="3200" dirty="0" smtClean="0"/>
              <a:t> Количественные показатели этих свойств образуют комплекс эксплуатационно-технических характеристик (ЭТХ).</a:t>
            </a:r>
          </a:p>
          <a:p>
            <a:pPr marL="0" indent="0" algn="just">
              <a:buNone/>
            </a:pPr>
            <a:endParaRPr lang="ru-RU" sz="3200" dirty="0" smtClean="0"/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Комфортабельность </a:t>
            </a:r>
            <a:r>
              <a:rPr lang="ru-RU" sz="3200" dirty="0" smtClean="0"/>
              <a:t>- это свойство ЛА, характеризующее степень его соответствия требованиям комфорта, т.е. удобства пользования им. Параметрами комфорта на борту ЛА могут быть: уровень шума и вибраций, объем пассажирского салона в расчете на одного пассажира, температура и давление воздуха в пассажирской кабине.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95390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7744"/>
            <a:ext cx="11353800" cy="64556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	Производственная технологичность </a:t>
            </a:r>
            <a:r>
              <a:rPr lang="ru-RU" sz="3600" dirty="0" smtClean="0"/>
              <a:t>- свойство ЛА, характеризующее его приспособленность к изготовлению с заданным качеством при минимальных затратах труда и времени.</a:t>
            </a:r>
          </a:p>
          <a:p>
            <a:pPr marL="0" indent="0" algn="just">
              <a:buNone/>
            </a:pPr>
            <a:endParaRPr lang="ru-RU" sz="3600" dirty="0" smtClean="0"/>
          </a:p>
          <a:p>
            <a:pPr marL="0" indent="0" algn="just">
              <a:buNone/>
            </a:pPr>
            <a:r>
              <a:rPr lang="ru-RU" sz="3600" dirty="0" smtClean="0"/>
              <a:t>	</a:t>
            </a:r>
            <a:r>
              <a:rPr lang="ru-RU" sz="3600" b="1" dirty="0" smtClean="0">
                <a:solidFill>
                  <a:srgbClr val="FF0000"/>
                </a:solidFill>
              </a:rPr>
              <a:t>Конструктивные параметры </a:t>
            </a:r>
            <a:r>
              <a:rPr lang="ru-RU" sz="3600" dirty="0" smtClean="0"/>
              <a:t>- это параметры, характеризующие строение ЛА и его частей. К этой группе параметров относятся: компоновочная схема самолета, форма крыла в плане, взлетная масса, тяга двигателей, площадь крыла и т.п.</a:t>
            </a:r>
          </a:p>
          <a:p>
            <a:pPr marL="0" indent="0" algn="just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575830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1160</Words>
  <Application>Microsoft Office PowerPoint</Application>
  <PresentationFormat>Широкоэкранный</PresentationFormat>
  <Paragraphs>67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Лекция №2</vt:lpstr>
      <vt:lpstr>Учебные вопросы:</vt:lpstr>
      <vt:lpstr>1. Общие технические требования</vt:lpstr>
      <vt:lpstr>Презентация PowerPoint</vt:lpstr>
      <vt:lpstr>Презентация PowerPoint</vt:lpstr>
      <vt:lpstr>Презентация PowerPoint</vt:lpstr>
      <vt:lpstr>2. Эксплуатационно-технические требования</vt:lpstr>
      <vt:lpstr>Презентация PowerPoint</vt:lpstr>
      <vt:lpstr>Презентация PowerPoint</vt:lpstr>
      <vt:lpstr>Презентация PowerPoint</vt:lpstr>
      <vt:lpstr>3. Характерные массы летательного аппарата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№1</dc:title>
  <dc:creator>Пользователь</dc:creator>
  <cp:lastModifiedBy>Пользователь</cp:lastModifiedBy>
  <cp:revision>18</cp:revision>
  <dcterms:created xsi:type="dcterms:W3CDTF">2022-09-15T06:29:55Z</dcterms:created>
  <dcterms:modified xsi:type="dcterms:W3CDTF">2022-09-15T09:13:30Z</dcterms:modified>
</cp:coreProperties>
</file>